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64" r:id="rId2"/>
    <p:sldId id="472" r:id="rId3"/>
    <p:sldId id="473" r:id="rId4"/>
    <p:sldId id="474" r:id="rId5"/>
    <p:sldId id="476" r:id="rId6"/>
    <p:sldId id="477" r:id="rId7"/>
    <p:sldId id="475" r:id="rId8"/>
    <p:sldId id="391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3" r:id="rId17"/>
    <p:sldId id="452" r:id="rId18"/>
    <p:sldId id="454" r:id="rId19"/>
    <p:sldId id="455" r:id="rId20"/>
    <p:sldId id="467" r:id="rId21"/>
    <p:sldId id="469" r:id="rId22"/>
    <p:sldId id="468" r:id="rId23"/>
    <p:sldId id="470" r:id="rId24"/>
    <p:sldId id="460" r:id="rId25"/>
    <p:sldId id="461" r:id="rId26"/>
    <p:sldId id="462" r:id="rId27"/>
    <p:sldId id="465" r:id="rId28"/>
    <p:sldId id="463" r:id="rId29"/>
    <p:sldId id="466" r:id="rId30"/>
    <p:sldId id="471" r:id="rId31"/>
    <p:sldId id="478" r:id="rId32"/>
    <p:sldId id="479" r:id="rId33"/>
    <p:sldId id="480" r:id="rId34"/>
    <p:sldId id="484" r:id="rId35"/>
    <p:sldId id="481" r:id="rId36"/>
    <p:sldId id="482" r:id="rId37"/>
    <p:sldId id="483" r:id="rId38"/>
    <p:sldId id="485" r:id="rId39"/>
    <p:sldId id="486" r:id="rId40"/>
    <p:sldId id="48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153665"/>
    <a:srgbClr val="92E584"/>
    <a:srgbClr val="E7C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 autoAdjust="0"/>
    <p:restoredTop sz="94231" autoAdjust="0"/>
  </p:normalViewPr>
  <p:slideViewPr>
    <p:cSldViewPr snapToGrid="0" snapToObjects="1">
      <p:cViewPr>
        <p:scale>
          <a:sx n="98" d="100"/>
          <a:sy n="98" d="100"/>
        </p:scale>
        <p:origin x="88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AC19-CFCB-114E-8824-6E0980952A27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434A-7C28-DE44-9B98-8C5D36A25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94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89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65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3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95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498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3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030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21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295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6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31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37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88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778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630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53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196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709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45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482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23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97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91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50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67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207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89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64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67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0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272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95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4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0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5D31-4CF8-7B4E-BEB1-C41557038FF2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5" y="1089078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2" y="3261361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4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30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Arthur Gilly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8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Lecture 2 : Basic tools and formats in bioinformatics</a:t>
            </a:r>
            <a:endParaRPr lang="en-GB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897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9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4274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427435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2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00675" y="2622876"/>
            <a:ext cx="42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 go from variant to variant</a:t>
            </a:r>
            <a:r>
              <a:rPr lang="is-I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12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1219200" y="4225636"/>
            <a:ext cx="13855" cy="928255"/>
          </a:xfrm>
          <a:prstGeom prst="straightConnector1">
            <a:avLst/>
          </a:prstGeom>
          <a:ln>
            <a:solidFill>
              <a:srgbClr val="E7C302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33593" y="4225636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98801" y="4232563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89356" y="4193047"/>
            <a:ext cx="13855" cy="928255"/>
          </a:xfrm>
          <a:prstGeom prst="straightConnector1">
            <a:avLst/>
          </a:prstGeom>
          <a:ln>
            <a:solidFill>
              <a:srgbClr val="92E584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00675" y="2622876"/>
            <a:ext cx="42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 go from variant to variant</a:t>
            </a:r>
            <a:r>
              <a:rPr lang="is-I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32084" y="5160818"/>
            <a:ext cx="570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stay </a:t>
            </a:r>
            <a:r>
              <a:rPr lang="en-GB" sz="2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(</a:t>
            </a:r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describe the samples)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6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1219200" y="4225636"/>
            <a:ext cx="13855" cy="928255"/>
          </a:xfrm>
          <a:prstGeom prst="straightConnector1">
            <a:avLst/>
          </a:prstGeom>
          <a:ln>
            <a:solidFill>
              <a:srgbClr val="E7C302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33593" y="4225636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98801" y="4232563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89356" y="4193047"/>
            <a:ext cx="13855" cy="928255"/>
          </a:xfrm>
          <a:prstGeom prst="straightConnector1">
            <a:avLst/>
          </a:prstGeom>
          <a:ln>
            <a:solidFill>
              <a:srgbClr val="92E584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00675" y="2622876"/>
            <a:ext cx="42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 go from variant to variant</a:t>
            </a:r>
            <a:r>
              <a:rPr lang="is-I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32084" y="5160818"/>
            <a:ext cx="570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stay </a:t>
            </a:r>
            <a:r>
              <a:rPr lang="en-GB" sz="2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(</a:t>
            </a:r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describe the samples)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259913" y="4193048"/>
            <a:ext cx="910" cy="1792116"/>
          </a:xfrm>
          <a:prstGeom prst="straightConnector1">
            <a:avLst/>
          </a:prstGeom>
          <a:ln>
            <a:solidFill>
              <a:srgbClr val="153665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46901" y="5992091"/>
            <a:ext cx="2167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</a:t>
            </a:r>
            <a:r>
              <a:rPr lang="en-GB" sz="2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changes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Our first format</a:t>
            </a:r>
            <a:r>
              <a:rPr lang="en-GB" smtClean="0"/>
              <a:t>: </a:t>
            </a:r>
            <a:r>
              <a:rPr lang="en-GB" smtClean="0"/>
              <a:t>TPED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𝑓𝑒𝑚𝑎𝑙𝑒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blipFill rotWithShape="0">
                <a:blip r:embed="rId5"/>
                <a:stretch>
                  <a:fillRect r="-5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33876" y="22067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76" y="2206703"/>
                <a:ext cx="1549527" cy="7335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 rot="16200000">
            <a:off x="7925358" y="2547454"/>
            <a:ext cx="229764" cy="16127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1683" y="3429628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FAM/TFAM </a:t>
            </a:r>
            <a:r>
              <a:rPr lang="en-GB" smtClean="0"/>
              <a:t>file</a:t>
            </a:r>
            <a:endParaRPr lang="en-GB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1889582" y="1898815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37236" y="3475795"/>
            <a:ext cx="1879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Matrix file</a:t>
            </a:r>
          </a:p>
          <a:p>
            <a:pPr algn="ctr"/>
            <a:r>
              <a:rPr lang="en-GB" dirty="0" smtClean="0"/>
              <a:t>(program-specific)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847633" y="4484520"/>
                <a:ext cx="1244059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3" y="4484520"/>
                <a:ext cx="1244059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1633216" y="4463739"/>
            <a:ext cx="0" cy="84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65581" y="4553769"/>
            <a:ext cx="86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variants</a:t>
            </a:r>
            <a:endParaRPr lang="en-GB" i="1" dirty="0"/>
          </a:p>
        </p:txBody>
      </p:sp>
      <p:sp>
        <p:nvSpPr>
          <p:cNvPr id="38" name="Rectangle 37"/>
          <p:cNvSpPr/>
          <p:nvPr/>
        </p:nvSpPr>
        <p:spPr>
          <a:xfrm>
            <a:off x="1934098" y="5371189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individuals</a:t>
            </a:r>
            <a:endParaRPr lang="en-GB" i="1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827181" y="5364281"/>
            <a:ext cx="13060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727371" y="2024743"/>
            <a:ext cx="2289803" cy="1755344"/>
          </a:xfrm>
          <a:prstGeom prst="line">
            <a:avLst/>
          </a:prstGeom>
          <a:ln w="7620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1954810" y="4583138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33216" y="6153733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TPED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6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854429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GWAS analysis pipeline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324875" y="1975697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Measuring intensities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24874" y="2895722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calling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24875" y="3866447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QC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324874" y="4842852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QC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324875" y="5845921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Association</a:t>
            </a:r>
            <a:endParaRPr lang="en-US" dirty="0"/>
          </a:p>
        </p:txBody>
      </p:sp>
      <p:cxnSp>
        <p:nvCxnSpPr>
          <p:cNvPr id="9" name="Straight Arrow Connector 8"/>
          <p:cNvCxnSpPr>
            <a:stCxn id="27" idx="2"/>
            <a:endCxn id="31" idx="0"/>
          </p:cNvCxnSpPr>
          <p:nvPr/>
        </p:nvCxnSpPr>
        <p:spPr>
          <a:xfrm flipH="1">
            <a:off x="4668765" y="2502169"/>
            <a:ext cx="1" cy="39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2"/>
            <a:endCxn id="32" idx="0"/>
          </p:cNvCxnSpPr>
          <p:nvPr/>
        </p:nvCxnSpPr>
        <p:spPr>
          <a:xfrm>
            <a:off x="4668765" y="3422194"/>
            <a:ext cx="1" cy="444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  <a:endCxn id="33" idx="0"/>
          </p:cNvCxnSpPr>
          <p:nvPr/>
        </p:nvCxnSpPr>
        <p:spPr>
          <a:xfrm flipH="1">
            <a:off x="4668765" y="4392919"/>
            <a:ext cx="1" cy="449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2"/>
            <a:endCxn id="40" idx="0"/>
          </p:cNvCxnSpPr>
          <p:nvPr/>
        </p:nvCxnSpPr>
        <p:spPr>
          <a:xfrm>
            <a:off x="4668765" y="5369324"/>
            <a:ext cx="1" cy="476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77850" y="1410481"/>
            <a:ext cx="2766892" cy="121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700" b="1" i="1" dirty="0" smtClean="0"/>
              <a:t>Tools</a:t>
            </a:r>
          </a:p>
          <a:p>
            <a:endParaRPr lang="en-US" sz="1700" b="1" i="1" dirty="0"/>
          </a:p>
          <a:p>
            <a:r>
              <a:rPr lang="en-US" sz="1700" b="1" i="1" dirty="0" smtClean="0"/>
              <a:t>Genotyping </a:t>
            </a:r>
            <a:r>
              <a:rPr lang="en-US" sz="1700" b="1" i="1" dirty="0"/>
              <a:t>machine software(</a:t>
            </a:r>
            <a:r>
              <a:rPr lang="en-US" sz="1700" b="1" i="1" dirty="0" err="1"/>
              <a:t>illumina</a:t>
            </a:r>
            <a:r>
              <a:rPr lang="en-US" sz="1700" b="1" i="1" dirty="0"/>
              <a:t>)</a:t>
            </a:r>
          </a:p>
          <a:p>
            <a:pPr>
              <a:lnSpc>
                <a:spcPct val="150000"/>
              </a:lnSpc>
            </a:pPr>
            <a:endParaRPr lang="en-US" sz="1700" b="1" i="1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6077850" y="2842673"/>
            <a:ext cx="2170320" cy="43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i="1" dirty="0" err="1"/>
              <a:t>genCall</a:t>
            </a:r>
            <a:r>
              <a:rPr lang="en-US" sz="1700" b="1" i="1" dirty="0"/>
              <a:t>/ </a:t>
            </a:r>
            <a:r>
              <a:rPr lang="en-US" sz="1700" b="1" i="1" dirty="0" err="1" smtClean="0"/>
              <a:t>zCall</a:t>
            </a:r>
            <a:endParaRPr lang="en-US" sz="1700" b="1" i="1" dirty="0"/>
          </a:p>
        </p:txBody>
      </p:sp>
      <p:sp>
        <p:nvSpPr>
          <p:cNvPr id="52" name="Rectangle 51"/>
          <p:cNvSpPr/>
          <p:nvPr/>
        </p:nvSpPr>
        <p:spPr>
          <a:xfrm>
            <a:off x="6077850" y="3866447"/>
            <a:ext cx="1503357" cy="43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i="1" smtClean="0"/>
              <a:t>PLINK</a:t>
            </a:r>
            <a:endParaRPr lang="en-US" sz="1700" b="1" i="1" dirty="0"/>
          </a:p>
        </p:txBody>
      </p:sp>
      <p:sp>
        <p:nvSpPr>
          <p:cNvPr id="53" name="Rectangle 52"/>
          <p:cNvSpPr/>
          <p:nvPr/>
        </p:nvSpPr>
        <p:spPr>
          <a:xfrm>
            <a:off x="6077850" y="4797820"/>
            <a:ext cx="2170320" cy="43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i="1" dirty="0" smtClean="0"/>
              <a:t>PLINK/R/</a:t>
            </a:r>
            <a:r>
              <a:rPr lang="en-US" sz="1700" b="1" i="1" dirty="0" err="1" smtClean="0"/>
              <a:t>eigenSoft</a:t>
            </a:r>
            <a:endParaRPr lang="en-US" sz="1700" b="1" i="1" dirty="0"/>
          </a:p>
        </p:txBody>
      </p:sp>
      <p:sp>
        <p:nvSpPr>
          <p:cNvPr id="54" name="Rectangle 53"/>
          <p:cNvSpPr/>
          <p:nvPr/>
        </p:nvSpPr>
        <p:spPr>
          <a:xfrm>
            <a:off x="6077850" y="5785991"/>
            <a:ext cx="297153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i="1" dirty="0"/>
              <a:t>Study-specific</a:t>
            </a:r>
          </a:p>
          <a:p>
            <a:r>
              <a:rPr lang="en-US" sz="1700" b="1" i="1" dirty="0" smtClean="0"/>
              <a:t>PLINK / SNPTEST / GEMMA</a:t>
            </a:r>
            <a:endParaRPr lang="en-US" sz="1700" b="1" i="1" dirty="0"/>
          </a:p>
        </p:txBody>
      </p:sp>
      <p:sp>
        <p:nvSpPr>
          <p:cNvPr id="55" name="Rectangle 54"/>
          <p:cNvSpPr/>
          <p:nvPr/>
        </p:nvSpPr>
        <p:spPr>
          <a:xfrm>
            <a:off x="3966559" y="2427347"/>
            <a:ext cx="574195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 err="1">
                <a:latin typeface="Krungthep" charset="-34"/>
                <a:ea typeface="Krungthep" charset="-34"/>
                <a:cs typeface="Krungthep" charset="-34"/>
              </a:rPr>
              <a:t>iDAT</a:t>
            </a:r>
            <a:endParaRPr lang="en-US" sz="1400" dirty="0"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9639" y="3361981"/>
            <a:ext cx="529311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Krungthep" charset="-34"/>
                <a:ea typeface="Krungthep" charset="-34"/>
                <a:cs typeface="Krungthep" charset="-34"/>
              </a:rPr>
              <a:t>BED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979638" y="4337460"/>
            <a:ext cx="529311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400" dirty="0"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011443" y="5335525"/>
            <a:ext cx="529311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400" dirty="0"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36379" y="6443209"/>
            <a:ext cx="3741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latin typeface="Krungthep" charset="-34"/>
                <a:ea typeface="Krungthep" charset="-34"/>
                <a:cs typeface="Krungthep" charset="-34"/>
              </a:rPr>
              <a:t>association </a:t>
            </a:r>
            <a:r>
              <a:rPr lang="en-US" sz="1400" smtClean="0">
                <a:latin typeface="Krungthep" charset="-34"/>
                <a:ea typeface="Krungthep" charset="-34"/>
                <a:cs typeface="Krungthep" charset="-34"/>
              </a:rPr>
              <a:t>file (program-specific</a:t>
            </a:r>
            <a:r>
              <a:rPr lang="en-US" sz="1400" dirty="0">
                <a:latin typeface="Krungthep" charset="-34"/>
                <a:ea typeface="Krungthep" charset="-34"/>
                <a:cs typeface="Krungthep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6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Our first format</a:t>
            </a:r>
            <a:r>
              <a:rPr lang="en-GB" smtClean="0"/>
              <a:t>: </a:t>
            </a:r>
            <a:r>
              <a:rPr lang="en-GB" smtClean="0"/>
              <a:t>TPED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𝑓𝑒𝑚𝑎𝑙𝑒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blipFill rotWithShape="0">
                <a:blip r:embed="rId5"/>
                <a:stretch>
                  <a:fillRect r="-5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11683" y="3429628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FAM/TFAM </a:t>
            </a:r>
            <a:r>
              <a:rPr lang="en-GB" smtClean="0"/>
              <a:t>file</a:t>
            </a:r>
            <a:endParaRPr lang="en-GB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1889582" y="1898815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94766" y="4867597"/>
            <a:ext cx="0" cy="84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41119" y="3763302"/>
            <a:ext cx="385714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0 1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22 1.5</a:t>
            </a:r>
          </a:p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0 2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65 2.1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95648" y="5775047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individuals</a:t>
            </a:r>
            <a:endParaRPr lang="en-GB" i="1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288731" y="5768139"/>
            <a:ext cx="13060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3416360" y="4986996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94766" y="6557591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TPED file</a:t>
            </a:r>
            <a:endParaRPr lang="en-GB" dirty="0"/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4664097" y="2209447"/>
            <a:ext cx="4611011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One of PLINK’s traditional formats</a:t>
            </a:r>
            <a:endParaRPr lang="en-US" sz="2400" dirty="0"/>
          </a:p>
          <a:p>
            <a:pPr lvl="1"/>
            <a:r>
              <a:rPr lang="en-US" sz="2000" dirty="0" smtClean="0"/>
              <a:t>N</a:t>
            </a:r>
            <a:r>
              <a:rPr lang="en-GB" sz="2000" dirty="0" err="1" smtClean="0"/>
              <a:t>ot</a:t>
            </a:r>
            <a:r>
              <a:rPr lang="en-GB" sz="2000" dirty="0" smtClean="0"/>
              <a:t> used in practice</a:t>
            </a:r>
          </a:p>
          <a:p>
            <a:pPr lvl="1"/>
            <a:r>
              <a:rPr lang="en-GB" sz="2000" dirty="0" smtClean="0"/>
              <a:t>Convenient for looping over SNPs</a:t>
            </a:r>
          </a:p>
          <a:p>
            <a:pPr lvl="1"/>
            <a:r>
              <a:rPr lang="en-GB" sz="2000" dirty="0" smtClean="0"/>
              <a:t>Input </a:t>
            </a:r>
            <a:r>
              <a:rPr lang="en-GB" sz="20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GB" sz="2000" dirty="0" err="1" smtClean="0">
                <a:latin typeface="Consolas" charset="0"/>
                <a:ea typeface="Consolas" charset="0"/>
                <a:cs typeface="Consolas" charset="0"/>
              </a:rPr>
              <a:t>tfile</a:t>
            </a:r>
            <a:endParaRPr lang="en-GB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GB" sz="2000" dirty="0" smtClean="0"/>
              <a:t>O</a:t>
            </a:r>
            <a:r>
              <a:rPr lang="en-US" sz="2000" dirty="0" err="1" smtClean="0"/>
              <a:t>utput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--recode transpose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GB" sz="2000" dirty="0" smtClean="0"/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sp>
        <p:nvSpPr>
          <p:cNvPr id="31" name="Rectangle 30"/>
          <p:cNvSpPr/>
          <p:nvPr/>
        </p:nvSpPr>
        <p:spPr>
          <a:xfrm>
            <a:off x="5169853" y="5269350"/>
            <a:ext cx="3730508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rs15933  0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752721 A G G G</a:t>
            </a:r>
          </a:p>
          <a:p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1:846808 0 846808 C C T C </a:t>
            </a:r>
            <a:endParaRPr lang="is-IS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86398" y="4957627"/>
            <a:ext cx="86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variants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719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Another </a:t>
            </a:r>
            <a:r>
              <a:rPr lang="en-GB" dirty="0" smtClean="0"/>
              <a:t>format: </a:t>
            </a:r>
            <a:r>
              <a:rPr lang="en-GB" dirty="0" smtClean="0"/>
              <a:t>PED/MAP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054852" y="3262891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FAM/TFAM </a:t>
            </a:r>
            <a:r>
              <a:rPr lang="en-GB" dirty="0" smtClean="0"/>
              <a:t>file</a:t>
            </a:r>
            <a:endParaRPr lang="en-GB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1786234" y="1524977"/>
            <a:ext cx="252989" cy="31762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94766" y="4867597"/>
            <a:ext cx="0" cy="84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3765" y="2258858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1.5 A G C C</a:t>
            </a:r>
          </a:p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 2.1 T T A A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95648" y="5775047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individuals</a:t>
            </a:r>
            <a:endParaRPr lang="en-GB" i="1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288731" y="5768139"/>
            <a:ext cx="13060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6413676" y="4656923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60144" y="6236712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MAP file</a:t>
            </a:r>
            <a:endParaRPr lang="en-GB" dirty="0"/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4664097" y="2209447"/>
            <a:ext cx="4611011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One of PLINK’s traditional formats</a:t>
            </a:r>
            <a:endParaRPr lang="en-US" sz="2400" dirty="0"/>
          </a:p>
          <a:p>
            <a:pPr lvl="1"/>
            <a:r>
              <a:rPr lang="en-US" sz="2000" dirty="0" smtClean="0"/>
              <a:t>N</a:t>
            </a:r>
            <a:r>
              <a:rPr lang="en-GB" sz="2000" dirty="0" err="1" smtClean="0"/>
              <a:t>ot</a:t>
            </a:r>
            <a:r>
              <a:rPr lang="en-GB" sz="2000" dirty="0" smtClean="0"/>
              <a:t> used in practice</a:t>
            </a:r>
          </a:p>
          <a:p>
            <a:pPr lvl="1"/>
            <a:r>
              <a:rPr lang="en-GB" sz="2000" dirty="0" smtClean="0"/>
              <a:t>Convenient for looping over samples</a:t>
            </a:r>
            <a:endParaRPr lang="en-US" sz="2000" dirty="0"/>
          </a:p>
          <a:p>
            <a:pPr lvl="1"/>
            <a:r>
              <a:rPr lang="en-GB" sz="2000" dirty="0"/>
              <a:t>Input </a:t>
            </a:r>
            <a:r>
              <a:rPr lang="en-GB" sz="2000" dirty="0" smtClean="0">
                <a:latin typeface="Consolas" charset="0"/>
                <a:ea typeface="Consolas" charset="0"/>
                <a:cs typeface="Consolas" charset="0"/>
              </a:rPr>
              <a:t>--file</a:t>
            </a:r>
            <a:endParaRPr lang="en-GB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GB" sz="2000" dirty="0"/>
              <a:t>O</a:t>
            </a:r>
            <a:r>
              <a:rPr lang="en-US" sz="2000" dirty="0" err="1"/>
              <a:t>utput</a:t>
            </a:r>
            <a:r>
              <a:rPr lang="en-US" sz="2000" dirty="0"/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recode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GB" sz="2000" dirty="0" smtClean="0"/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sp>
        <p:nvSpPr>
          <p:cNvPr id="31" name="Rectangle 30"/>
          <p:cNvSpPr/>
          <p:nvPr/>
        </p:nvSpPr>
        <p:spPr>
          <a:xfrm>
            <a:off x="5169853" y="5269350"/>
            <a:ext cx="271741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rs15933  0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752721 </a:t>
            </a:r>
            <a:endParaRPr lang="is-IS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1:846808 0 </a:t>
            </a:r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846808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96295" y="4957627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err="1" smtClean="0"/>
              <a:t>ind</a:t>
            </a:r>
            <a:endParaRPr lang="en-GB" i="1" dirty="0"/>
          </a:p>
        </p:txBody>
      </p:sp>
      <p:sp>
        <p:nvSpPr>
          <p:cNvPr id="4" name="Arc 3"/>
          <p:cNvSpPr/>
          <p:nvPr/>
        </p:nvSpPr>
        <p:spPr>
          <a:xfrm rot="10132773">
            <a:off x="2603968" y="5061277"/>
            <a:ext cx="1188720" cy="1170146"/>
          </a:xfrm>
          <a:prstGeom prst="arc">
            <a:avLst>
              <a:gd name="adj1" fmla="val 16200000"/>
              <a:gd name="adj2" fmla="val 870666"/>
            </a:avLst>
          </a:prstGeom>
          <a:ln>
            <a:solidFill>
              <a:srgbClr val="C00000"/>
            </a:solidFill>
            <a:headEnd type="arrow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2379436" y="1529232"/>
            <a:ext cx="229838" cy="43394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31728" y="3831761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PED</a:t>
            </a:r>
            <a:r>
              <a:rPr lang="en-GB" smtClean="0"/>
              <a:t> </a:t>
            </a:r>
            <a:r>
              <a:rPr lang="en-GB" dirty="0" smtClean="0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9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1 : Format conversion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Workshop_data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Lecture2/Exercise1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400" dirty="0" smtClean="0"/>
              <a:t>C</a:t>
            </a:r>
            <a:r>
              <a:rPr lang="en-GB" sz="2400" dirty="0" err="1" smtClean="0"/>
              <a:t>onvert</a:t>
            </a:r>
            <a:r>
              <a:rPr lang="en-GB" sz="2400" dirty="0" smtClean="0"/>
              <a:t> </a:t>
            </a:r>
            <a:r>
              <a:rPr lang="en-GB" sz="2400" dirty="0" smtClean="0">
                <a:latin typeface="Consolas" charset="0"/>
                <a:ea typeface="Consolas" charset="0"/>
                <a:cs typeface="Consolas" charset="0"/>
              </a:rPr>
              <a:t>cohort1.tped/</a:t>
            </a:r>
            <a:r>
              <a:rPr lang="en-GB" sz="2400" dirty="0" err="1" smtClean="0">
                <a:latin typeface="Consolas" charset="0"/>
                <a:ea typeface="Consolas" charset="0"/>
                <a:cs typeface="Consolas" charset="0"/>
              </a:rPr>
              <a:t>tfam</a:t>
            </a:r>
            <a:r>
              <a:rPr lang="en-GB" sz="2400" dirty="0" smtClean="0"/>
              <a:t> to </a:t>
            </a:r>
            <a:r>
              <a:rPr lang="en-GB" sz="2400" dirty="0" smtClean="0">
                <a:latin typeface="Consolas" charset="0"/>
                <a:ea typeface="Consolas" charset="0"/>
                <a:cs typeface="Consolas" charset="0"/>
              </a:rPr>
              <a:t>cohort1.ped/map</a:t>
            </a:r>
          </a:p>
          <a:p>
            <a:pPr lvl="1"/>
            <a:r>
              <a:rPr lang="en-GB" sz="2400" dirty="0" smtClean="0"/>
              <a:t>Use the </a:t>
            </a:r>
            <a:r>
              <a:rPr lang="en-GB" sz="2400" dirty="0" err="1" smtClean="0">
                <a:latin typeface="Consolas" charset="0"/>
                <a:ea typeface="Consolas" charset="0"/>
                <a:cs typeface="Consolas" charset="0"/>
              </a:rPr>
              <a:t>transpose.sh</a:t>
            </a:r>
            <a:r>
              <a:rPr lang="en-GB" sz="2400" dirty="0" smtClean="0"/>
              <a:t> script provided or try to </a:t>
            </a:r>
            <a:r>
              <a:rPr lang="en-GB" sz="2400" dirty="0" err="1" smtClean="0"/>
              <a:t>d.i.y</a:t>
            </a:r>
            <a:endParaRPr lang="en-GB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Convert the file to PED using PLINK</a:t>
            </a:r>
          </a:p>
          <a:p>
            <a:pPr lvl="1"/>
            <a:r>
              <a:rPr lang="en-US" sz="2400" dirty="0" smtClean="0"/>
              <a:t>Compare both files using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diff</a:t>
            </a:r>
            <a:endParaRPr lang="en-GB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sp>
        <p:nvSpPr>
          <p:cNvPr id="22" name="Rectangle 21"/>
          <p:cNvSpPr/>
          <p:nvPr/>
        </p:nvSpPr>
        <p:spPr>
          <a:xfrm>
            <a:off x="1194133" y="3293039"/>
            <a:ext cx="4363695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0 1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1.5 A G C C</a:t>
            </a:r>
          </a:p>
          <a:p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0 2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2.1 G G T C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1 : Solution</a:t>
            </a:r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31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88840" y="2090057"/>
            <a:ext cx="781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cut -d' ' -f1-4 cohort1.tped | </a:t>
            </a:r>
            <a:r>
              <a:rPr lang="en-US" dirty="0" err="1"/>
              <a:t>tr</a:t>
            </a:r>
            <a:r>
              <a:rPr lang="en-US" dirty="0"/>
              <a:t> ' ' '\t'&gt; </a:t>
            </a:r>
            <a:r>
              <a:rPr lang="en-US" dirty="0" smtClean="0"/>
              <a:t>cohort1.map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paste -d' ' cohort1.tfam &lt;(./</a:t>
            </a:r>
            <a:r>
              <a:rPr lang="en-US" dirty="0" err="1"/>
              <a:t>transpose.sh</a:t>
            </a:r>
            <a:r>
              <a:rPr lang="en-US" dirty="0"/>
              <a:t> &lt;(cut -d' ' -f5- cohort1.tped)) &gt; </a:t>
            </a:r>
            <a:r>
              <a:rPr lang="en-US" dirty="0" smtClean="0"/>
              <a:t>cohort1.ped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plink --</a:t>
            </a:r>
            <a:r>
              <a:rPr lang="en-US" dirty="0" err="1"/>
              <a:t>tfile</a:t>
            </a:r>
            <a:r>
              <a:rPr lang="en-US" dirty="0"/>
              <a:t> cohort1 --recode --out </a:t>
            </a:r>
            <a:r>
              <a:rPr lang="en-US" dirty="0" err="1" smtClean="0"/>
              <a:t>fortest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diff cohort1.ped </a:t>
            </a:r>
            <a:r>
              <a:rPr lang="en-US" dirty="0" err="1"/>
              <a:t>fortest.ped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2 : Storage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96474" y="3640276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How large is a PED file containing genetic information for10,000 samples on each of these chips?</a:t>
            </a: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/>
              <a:t>Consider 3 different genotyping chips</a:t>
            </a:r>
          </a:p>
          <a:p>
            <a:pPr lvl="1"/>
            <a:r>
              <a:rPr lang="en-US" sz="2400" dirty="0" smtClean="0"/>
              <a:t>500,000 </a:t>
            </a:r>
            <a:r>
              <a:rPr lang="en-US" sz="2400" dirty="0"/>
              <a:t>SNPs (Illumina </a:t>
            </a:r>
            <a:r>
              <a:rPr lang="en-US" sz="2400" dirty="0" err="1"/>
              <a:t>OmniExpress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1,000,000 SNPs (</a:t>
            </a:r>
            <a:r>
              <a:rPr lang="en-US" sz="2400" dirty="0" err="1"/>
              <a:t>ExomeChip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2,500,000 SNPs (Illumina </a:t>
            </a:r>
            <a:r>
              <a:rPr lang="en-US" sz="2400" dirty="0" err="1"/>
              <a:t>Onmi</a:t>
            </a:r>
            <a:r>
              <a:rPr lang="en-US" sz="2400" dirty="0"/>
              <a:t> 2.5)</a:t>
            </a:r>
          </a:p>
          <a:p>
            <a:pPr lvl="1"/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96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2 : Storage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96474" y="3640276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 character = 1 byte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genotype = 2 alleles + 2 spaces = 4 characters</a:t>
            </a: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/>
              <a:t>Consider 3 different genotyping chips</a:t>
            </a:r>
          </a:p>
          <a:p>
            <a:pPr lvl="1"/>
            <a:r>
              <a:rPr lang="en-US" sz="2400" dirty="0" smtClean="0"/>
              <a:t>500,000 </a:t>
            </a:r>
            <a:r>
              <a:rPr lang="en-US" sz="2400" dirty="0"/>
              <a:t>SNPs (Illumina </a:t>
            </a:r>
            <a:r>
              <a:rPr lang="en-US" sz="2400" dirty="0" err="1"/>
              <a:t>OmniExpress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1,000,000 SNPs (</a:t>
            </a:r>
            <a:r>
              <a:rPr lang="en-US" sz="2400" dirty="0" err="1"/>
              <a:t>ExomeChip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2,500,000 SNPs (Illumina </a:t>
            </a:r>
            <a:r>
              <a:rPr lang="en-US" sz="2400" dirty="0" err="1"/>
              <a:t>Onmi</a:t>
            </a:r>
            <a:r>
              <a:rPr lang="en-US" sz="2400" dirty="0"/>
              <a:t> 2.5)</a:t>
            </a:r>
          </a:p>
          <a:p>
            <a:pPr lvl="1"/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12955" y="5375911"/>
                <a:ext cx="4345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𝑆𝑁𝑃𝑠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×4×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𝑖𝑛𝑑𝑖𝑣𝑖𝑑𝑢𝑎𝑙𝑠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=19 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  <m:r>
                        <a:rPr lang="en-GB" b="0" i="1" smtClean="0">
                          <a:latin typeface="Cambria Math" charset="0"/>
                        </a:rPr>
                        <m:t>, 38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  <m:r>
                        <a:rPr lang="en-GB" b="0" i="1" smtClean="0">
                          <a:latin typeface="Cambria Math" charset="0"/>
                        </a:rPr>
                        <m:t>, 95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55" y="5375911"/>
                <a:ext cx="4345164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44444" r="-1543" b="-18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72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solutions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400" dirty="0" smtClean="0">
                <a:solidFill>
                  <a:prstClr val="black"/>
                </a:solidFill>
              </a:rPr>
              <a:t>C</a:t>
            </a:r>
            <a:r>
              <a:rPr lang="en-GB" sz="2400" dirty="0" err="1" smtClean="0">
                <a:solidFill>
                  <a:prstClr val="black"/>
                </a:solidFill>
              </a:rPr>
              <a:t>ompress</a:t>
            </a:r>
            <a:r>
              <a:rPr lang="en-GB" sz="2400" dirty="0" smtClean="0">
                <a:solidFill>
                  <a:prstClr val="black"/>
                </a:solidFill>
              </a:rPr>
              <a:t> using ZIP/GZIP</a:t>
            </a:r>
            <a:endParaRPr lang="en-GB" sz="2400" dirty="0">
              <a:solidFill>
                <a:prstClr val="black"/>
              </a:solidFill>
            </a:endParaRPr>
          </a:p>
          <a:p>
            <a:pPr marL="914400" lvl="1" indent="-457200">
              <a:buFont typeface=".AppleSystemUIFont" charset="-120"/>
              <a:buChar char="-"/>
            </a:pPr>
            <a:r>
              <a:rPr lang="en-GB" sz="2400" dirty="0" smtClean="0">
                <a:solidFill>
                  <a:prstClr val="black"/>
                </a:solidFill>
              </a:rPr>
              <a:t>Use binary formats</a:t>
            </a:r>
            <a:endParaRPr lang="en-GB" sz="2400" dirty="0">
              <a:solidFill>
                <a:prstClr val="black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878"/>
              </p:ext>
            </p:extLst>
          </p:nvPr>
        </p:nvGraphicFramePr>
        <p:xfrm>
          <a:off x="3206883" y="4570238"/>
          <a:ext cx="24317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946"/>
                <a:gridCol w="607946"/>
                <a:gridCol w="607946"/>
                <a:gridCol w="607946"/>
              </a:tblGrid>
              <a:tr h="279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5972"/>
              </p:ext>
            </p:extLst>
          </p:nvPr>
        </p:nvGraphicFramePr>
        <p:xfrm>
          <a:off x="718435" y="5145345"/>
          <a:ext cx="30677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  <a:gridCol w="438250"/>
                <a:gridCol w="438250"/>
                <a:gridCol w="438250"/>
                <a:gridCol w="438250"/>
                <a:gridCol w="438250"/>
                <a:gridCol w="438250"/>
              </a:tblGrid>
              <a:tr h="34105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2547"/>
              </p:ext>
            </p:extLst>
          </p:nvPr>
        </p:nvGraphicFramePr>
        <p:xfrm>
          <a:off x="2888900" y="5785902"/>
          <a:ext cx="30677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  <a:gridCol w="438250"/>
                <a:gridCol w="438250"/>
                <a:gridCol w="438250"/>
                <a:gridCol w="438250"/>
                <a:gridCol w="438250"/>
                <a:gridCol w="438250"/>
              </a:tblGrid>
              <a:tr h="341055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245"/>
              </p:ext>
            </p:extLst>
          </p:nvPr>
        </p:nvGraphicFramePr>
        <p:xfrm>
          <a:off x="6012656" y="6039716"/>
          <a:ext cx="3067750" cy="385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  <a:gridCol w="438250"/>
                <a:gridCol w="438250"/>
                <a:gridCol w="438250"/>
                <a:gridCol w="438250"/>
                <a:gridCol w="438250"/>
                <a:gridCol w="438250"/>
              </a:tblGrid>
              <a:tr h="38582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886075" y="4789177"/>
            <a:ext cx="445738" cy="2828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106993" y="4789177"/>
            <a:ext cx="0" cy="9312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29163" y="4930620"/>
            <a:ext cx="1838938" cy="103816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𝒊𝒏𝒅𝒊𝒗𝒊𝒅𝒖𝒂𝒍𝒔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solutions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400" dirty="0" smtClean="0">
                <a:solidFill>
                  <a:prstClr val="black"/>
                </a:solidFill>
              </a:rPr>
              <a:t>C</a:t>
            </a:r>
            <a:r>
              <a:rPr lang="en-GB" sz="2400" dirty="0" err="1" smtClean="0">
                <a:solidFill>
                  <a:prstClr val="black"/>
                </a:solidFill>
              </a:rPr>
              <a:t>ompress</a:t>
            </a:r>
            <a:r>
              <a:rPr lang="en-GB" sz="2400" dirty="0" smtClean="0">
                <a:solidFill>
                  <a:prstClr val="black"/>
                </a:solidFill>
              </a:rPr>
              <a:t> using ZIP/GZIP</a:t>
            </a:r>
            <a:endParaRPr lang="en-GB" sz="2400" dirty="0">
              <a:solidFill>
                <a:prstClr val="black"/>
              </a:solidFill>
            </a:endParaRPr>
          </a:p>
          <a:p>
            <a:pPr marL="914400" lvl="1" indent="-457200">
              <a:buFont typeface=".AppleSystemUIFont" charset="-120"/>
              <a:buChar char="-"/>
            </a:pPr>
            <a:r>
              <a:rPr lang="en-GB" sz="2400" dirty="0" smtClean="0">
                <a:solidFill>
                  <a:prstClr val="black"/>
                </a:solidFill>
              </a:rPr>
              <a:t>Use binary formats</a:t>
            </a:r>
            <a:endParaRPr lang="en-GB" sz="2400" dirty="0">
              <a:solidFill>
                <a:prstClr val="black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878"/>
              </p:ext>
            </p:extLst>
          </p:nvPr>
        </p:nvGraphicFramePr>
        <p:xfrm>
          <a:off x="3206883" y="4570238"/>
          <a:ext cx="24317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946"/>
                <a:gridCol w="607946"/>
                <a:gridCol w="607946"/>
                <a:gridCol w="607946"/>
              </a:tblGrid>
              <a:tr h="279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8265"/>
              </p:ext>
            </p:extLst>
          </p:nvPr>
        </p:nvGraphicFramePr>
        <p:xfrm>
          <a:off x="3247336" y="5159633"/>
          <a:ext cx="4382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410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26675"/>
              </p:ext>
            </p:extLst>
          </p:nvPr>
        </p:nvGraphicFramePr>
        <p:xfrm>
          <a:off x="4510129" y="5139572"/>
          <a:ext cx="438250" cy="385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858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0"/>
          </p:cNvCxnSpPr>
          <p:nvPr/>
        </p:nvCxnSpPr>
        <p:spPr>
          <a:xfrm>
            <a:off x="3457575" y="4930620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𝒊𝒏𝒅𝒊𝒗𝒊𝒅𝒖𝒂𝒍𝒔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4726659" y="4930619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07975" y="58059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Question:  how smaller is </a:t>
            </a:r>
            <a:r>
              <a:rPr lang="en-US" sz="2000" smtClean="0"/>
              <a:t>the size now?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7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solutions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400" dirty="0" smtClean="0">
                <a:solidFill>
                  <a:prstClr val="black"/>
                </a:solidFill>
              </a:rPr>
              <a:t>C</a:t>
            </a:r>
            <a:r>
              <a:rPr lang="en-GB" sz="2400" dirty="0" err="1" smtClean="0">
                <a:solidFill>
                  <a:prstClr val="black"/>
                </a:solidFill>
              </a:rPr>
              <a:t>ompress</a:t>
            </a:r>
            <a:r>
              <a:rPr lang="en-GB" sz="2400" dirty="0" smtClean="0">
                <a:solidFill>
                  <a:prstClr val="black"/>
                </a:solidFill>
              </a:rPr>
              <a:t> using ZIP/GZIP</a:t>
            </a:r>
            <a:endParaRPr lang="en-GB" sz="2400" dirty="0">
              <a:solidFill>
                <a:prstClr val="black"/>
              </a:solidFill>
            </a:endParaRPr>
          </a:p>
          <a:p>
            <a:pPr marL="914400" lvl="1" indent="-457200">
              <a:buFont typeface=".AppleSystemUIFont" charset="-120"/>
              <a:buChar char="-"/>
            </a:pPr>
            <a:r>
              <a:rPr lang="en-GB" sz="2400" dirty="0" smtClean="0">
                <a:solidFill>
                  <a:prstClr val="black"/>
                </a:solidFill>
              </a:rPr>
              <a:t>Use binary formats</a:t>
            </a:r>
            <a:endParaRPr lang="en-GB" sz="2400" dirty="0">
              <a:solidFill>
                <a:prstClr val="black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878"/>
              </p:ext>
            </p:extLst>
          </p:nvPr>
        </p:nvGraphicFramePr>
        <p:xfrm>
          <a:off x="3206883" y="4570238"/>
          <a:ext cx="24317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946"/>
                <a:gridCol w="607946"/>
                <a:gridCol w="607946"/>
                <a:gridCol w="607946"/>
              </a:tblGrid>
              <a:tr h="279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8265"/>
              </p:ext>
            </p:extLst>
          </p:nvPr>
        </p:nvGraphicFramePr>
        <p:xfrm>
          <a:off x="3247336" y="5159633"/>
          <a:ext cx="4382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410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26675"/>
              </p:ext>
            </p:extLst>
          </p:nvPr>
        </p:nvGraphicFramePr>
        <p:xfrm>
          <a:off x="4510129" y="5139572"/>
          <a:ext cx="438250" cy="385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858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0"/>
          </p:cNvCxnSpPr>
          <p:nvPr/>
        </p:nvCxnSpPr>
        <p:spPr>
          <a:xfrm>
            <a:off x="3457575" y="4930620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𝒊𝒏𝒅𝒊𝒗𝒊𝒅𝒖𝒂𝒍𝒔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4726659" y="4930619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07975" y="58059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Question:  how smaller is </a:t>
            </a:r>
            <a:r>
              <a:rPr lang="en-US" sz="2000" smtClean="0"/>
              <a:t>the size now?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530355" y="6241367"/>
                <a:ext cx="2759282" cy="490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charset="0"/>
                                </a:rPr>
                                <m:t>𝑆𝑁𝑃𝑠</m:t>
                              </m:r>
                            </m:sub>
                          </m:sSub>
                          <m:r>
                            <a:rPr lang="en-GB" i="1">
                              <a:latin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charset="0"/>
                                </a:rPr>
                                <m:t>𝑖𝑛𝑑𝑖𝑣𝑖𝑑𝑢𝑎𝑙𝑠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charset="0"/>
                        </a:rPr>
                        <m:t>=1.1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355" y="6241367"/>
                <a:ext cx="2759282" cy="490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854429"/>
            <a:ext cx="5386243" cy="7269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800" dirty="0" smtClean="0"/>
              <a:t>The (imputed) GWAS analysis pipeline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324875" y="1410436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Measuring intensities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24874" y="2330461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24875" y="3301186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Variant QC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24874" y="4277591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QC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24875" y="5280660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</a:t>
            </a:r>
          </a:p>
        </p:txBody>
      </p:sp>
      <p:cxnSp>
        <p:nvCxnSpPr>
          <p:cNvPr id="9" name="Straight Arrow Connector 8"/>
          <p:cNvCxnSpPr>
            <a:stCxn id="27" idx="2"/>
            <a:endCxn id="31" idx="0"/>
          </p:cNvCxnSpPr>
          <p:nvPr/>
        </p:nvCxnSpPr>
        <p:spPr>
          <a:xfrm flipH="1">
            <a:off x="4668765" y="1936908"/>
            <a:ext cx="1" cy="39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2"/>
            <a:endCxn id="32" idx="0"/>
          </p:cNvCxnSpPr>
          <p:nvPr/>
        </p:nvCxnSpPr>
        <p:spPr>
          <a:xfrm>
            <a:off x="4668765" y="2856933"/>
            <a:ext cx="1" cy="444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  <a:endCxn id="33" idx="0"/>
          </p:cNvCxnSpPr>
          <p:nvPr/>
        </p:nvCxnSpPr>
        <p:spPr>
          <a:xfrm flipH="1">
            <a:off x="4668765" y="3827658"/>
            <a:ext cx="1" cy="449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1"/>
            <a:endCxn id="35" idx="3"/>
          </p:cNvCxnSpPr>
          <p:nvPr/>
        </p:nvCxnSpPr>
        <p:spPr>
          <a:xfrm flipH="1">
            <a:off x="2843356" y="4540827"/>
            <a:ext cx="481518" cy="3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77850" y="878470"/>
            <a:ext cx="2766892" cy="121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endParaRPr lang="en-US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Genotyping 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software(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illumina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77850" y="2310662"/>
            <a:ext cx="217032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genCall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en-US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zCall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077850" y="3334436"/>
            <a:ext cx="1503357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77850" y="4265809"/>
            <a:ext cx="217032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PLINK/R/</a:t>
            </a:r>
            <a:r>
              <a:rPr lang="en-US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eigenSoft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77850" y="5253980"/>
            <a:ext cx="3082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Study-specific</a:t>
            </a:r>
          </a:p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 / SNPTEST / GEMMA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963353" y="1862086"/>
            <a:ext cx="577401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iDAT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1" y="2796720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970020" y="3772199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46711" y="3953143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21338" y="6101991"/>
            <a:ext cx="3741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association </a:t>
            </a:r>
            <a:r>
              <a:rPr lang="en-US" sz="1600" spc="-100" smtClean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file</a:t>
            </a:r>
          </a:p>
          <a:p>
            <a:pPr algn="ctr"/>
            <a:r>
              <a:rPr 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 (program-specific</a:t>
            </a:r>
            <a:r>
              <a:rPr 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5575" y="4281211"/>
            <a:ext cx="2687781" cy="52647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5574" y="5280660"/>
            <a:ext cx="2687781" cy="52647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Imputation QC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3" idx="3"/>
            <a:endCxn id="40" idx="1"/>
          </p:cNvCxnSpPr>
          <p:nvPr/>
        </p:nvCxnSpPr>
        <p:spPr>
          <a:xfrm>
            <a:off x="2843355" y="5543896"/>
            <a:ext cx="48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  <a:endCxn id="43" idx="0"/>
          </p:cNvCxnSpPr>
          <p:nvPr/>
        </p:nvCxnSpPr>
        <p:spPr>
          <a:xfrm flipH="1">
            <a:off x="1499465" y="4807683"/>
            <a:ext cx="1" cy="472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495219" y="4787438"/>
            <a:ext cx="3230372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 smtClean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Program-specific (VCF, Oxford)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8887" y="3659785"/>
            <a:ext cx="2618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Study-specific</a:t>
            </a:r>
          </a:p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IMPUTE2/online (HRC)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31625" y="5759361"/>
            <a:ext cx="1503357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846711" y="5684834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26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dirty="0" smtClean="0"/>
              <a:t>One (binary) format to rule them all : BED/BIM/FAM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155575" y="2861965"/>
            <a:ext cx="385714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0 1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22 1.5</a:t>
            </a:r>
          </a:p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0 2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65 2.1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72418" y="3552900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FAM/TFAM </a:t>
            </a:r>
            <a:r>
              <a:rPr lang="en-GB" dirty="0" smtClean="0"/>
              <a:t>file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633621" y="2861964"/>
            <a:ext cx="400462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	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rs15933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0	564862	C	T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	1:752566	0	752566	G	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250455" y="354919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BIM file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72418" y="3959419"/>
            <a:ext cx="689644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10101111 10101111 10100010 10111011 10101000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10000000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00101011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00100000 10101000 10001011 00000011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11111111 11111111 11111110 11111111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11111110 11111110 11111110 11101111 11111111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0230" y="5196935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BED file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07975" y="5496949"/>
            <a:ext cx="52241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Input: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bfile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Output: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--make-bed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not open a BED file with less, cat, head, or tail !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absolutely want to look,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xxd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–b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od -c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Genotyping data : common operations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447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3150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Common operations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Sample management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45096"/>
              </p:ext>
            </p:extLst>
          </p:nvPr>
        </p:nvGraphicFramePr>
        <p:xfrm>
          <a:off x="1697306" y="170607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174"/>
                <a:gridCol w="39528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--keep 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samples in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--remove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Remove samples in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3"/>
          <p:cNvSpPr txBox="1">
            <a:spLocks/>
          </p:cNvSpPr>
          <p:nvPr/>
        </p:nvSpPr>
        <p:spPr>
          <a:xfrm>
            <a:off x="1903394" y="2568108"/>
            <a:ext cx="5386243" cy="72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SNP management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50508"/>
              </p:ext>
            </p:extLst>
          </p:nvPr>
        </p:nvGraphicFramePr>
        <p:xfrm>
          <a:off x="1697306" y="318145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243"/>
                <a:gridCol w="3730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--extract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SNPs in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--exclude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Remove SNPs in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Content Placeholder 3"/>
          <p:cNvSpPr txBox="1">
            <a:spLocks/>
          </p:cNvSpPr>
          <p:nvPr/>
        </p:nvSpPr>
        <p:spPr>
          <a:xfrm>
            <a:off x="1903394" y="4068249"/>
            <a:ext cx="5386243" cy="72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Extracting regions</a:t>
            </a:r>
          </a:p>
          <a:p>
            <a:pPr lvl="1" algn="ctr"/>
            <a:endParaRPr lang="en-GB" dirty="0" smtClean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42839"/>
              </p:ext>
            </p:extLst>
          </p:nvPr>
        </p:nvGraphicFramePr>
        <p:xfrm>
          <a:off x="1697305" y="4679327"/>
          <a:ext cx="609600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243"/>
                <a:gridCol w="3730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chr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[name]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Extract data on specified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chromosome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--from-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pos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From specified position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--to-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pos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specified position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2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3150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Common operations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Variant QC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594"/>
              </p:ext>
            </p:extLst>
          </p:nvPr>
        </p:nvGraphicFramePr>
        <p:xfrm>
          <a:off x="1697306" y="1706072"/>
          <a:ext cx="6096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557"/>
                <a:gridCol w="36654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maf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[threshold]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variants with MAF&gt;threshold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hwe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midp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[threshold]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variants with</a:t>
                      </a:r>
                      <a:r>
                        <a:rPr lang="en-US" baseline="0" dirty="0" smtClean="0"/>
                        <a:t> HWE p&gt;threshold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3"/>
          <p:cNvSpPr txBox="1">
            <a:spLocks/>
          </p:cNvSpPr>
          <p:nvPr/>
        </p:nvSpPr>
        <p:spPr>
          <a:xfrm>
            <a:off x="1903394" y="3744901"/>
            <a:ext cx="5386243" cy="58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Sample QC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86528"/>
              </p:ext>
            </p:extLst>
          </p:nvPr>
        </p:nvGraphicFramePr>
        <p:xfrm>
          <a:off x="1697306" y="4354205"/>
          <a:ext cx="60960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243"/>
                <a:gridCol w="3730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--missing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Compute per-sample and per-variant </a:t>
                      </a:r>
                      <a:r>
                        <a:rPr lang="en-US" dirty="0" err="1" smtClean="0"/>
                        <a:t>missingness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--check-sex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sexes by looking at </a:t>
                      </a:r>
                      <a:r>
                        <a:rPr lang="en-US" baseline="0" dirty="0" err="1" smtClean="0"/>
                        <a:t>chrX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--genome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Compute relatedness, check for duplicates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7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Linkage disequilibrium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26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strange beautiful world of linkage disequilibrium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27" y="2171700"/>
            <a:ext cx="6769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strange beautiful world of linkage disequilibrium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88840" y="2821577"/>
            <a:ext cx="7964132" cy="391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8840" y="2817869"/>
            <a:ext cx="2376429" cy="391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49872" y="2817869"/>
            <a:ext cx="890882" cy="39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0754" y="2817869"/>
            <a:ext cx="2072794" cy="3918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13548" y="2817869"/>
            <a:ext cx="1634622" cy="391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48170" y="2817869"/>
            <a:ext cx="304802" cy="391886"/>
          </a:xfrm>
          <a:prstGeom prst="rect">
            <a:avLst/>
          </a:prstGeom>
          <a:solidFill>
            <a:srgbClr val="FF7E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0346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898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697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333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0800000">
            <a:off x="1034633" y="2606786"/>
            <a:ext cx="514350" cy="1168379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10800000">
            <a:off x="1034633" y="2351245"/>
            <a:ext cx="1435100" cy="1717020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0800000">
            <a:off x="1028763" y="2153124"/>
            <a:ext cx="2304569" cy="2079242"/>
          </a:xfrm>
          <a:prstGeom prst="arc">
            <a:avLst>
              <a:gd name="adj1" fmla="val 10811189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strange beautiful world of linkage disequilibrium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88840" y="2821577"/>
            <a:ext cx="7964132" cy="391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8840" y="2817869"/>
            <a:ext cx="2376429" cy="391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49872" y="2817869"/>
            <a:ext cx="890882" cy="39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0754" y="2817869"/>
            <a:ext cx="2072794" cy="3918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13548" y="2817869"/>
            <a:ext cx="1634622" cy="391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48170" y="2817869"/>
            <a:ext cx="304802" cy="391886"/>
          </a:xfrm>
          <a:prstGeom prst="rect">
            <a:avLst/>
          </a:prstGeom>
          <a:solidFill>
            <a:srgbClr val="FF7E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0346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898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697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333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0800000">
            <a:off x="1034633" y="2606786"/>
            <a:ext cx="514350" cy="1168379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10800000">
            <a:off x="1034633" y="2351245"/>
            <a:ext cx="1435100" cy="1717020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0800000">
            <a:off x="1028763" y="2153124"/>
            <a:ext cx="2304569" cy="2079242"/>
          </a:xfrm>
          <a:prstGeom prst="arc">
            <a:avLst>
              <a:gd name="adj1" fmla="val 10811189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141" y="3650998"/>
            <a:ext cx="4548814" cy="30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LD between 2 or more SNPs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01759"/>
              </p:ext>
            </p:extLst>
          </p:nvPr>
        </p:nvGraphicFramePr>
        <p:xfrm>
          <a:off x="1697306" y="170607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--r2 --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ld-snps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rs1234,rs4567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--r2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--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snp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-list 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3"/>
          <p:cNvSpPr txBox="1">
            <a:spLocks/>
          </p:cNvSpPr>
          <p:nvPr/>
        </p:nvSpPr>
        <p:spPr>
          <a:xfrm>
            <a:off x="1903394" y="2752491"/>
            <a:ext cx="5386243" cy="58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Pairwise LD in a region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06087"/>
              </p:ext>
            </p:extLst>
          </p:nvPr>
        </p:nvGraphicFramePr>
        <p:xfrm>
          <a:off x="1697306" y="3478994"/>
          <a:ext cx="6096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--r2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--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-window 10 --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-window-kb 1000 --ld-window-r2 0.2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Content Placeholder 3"/>
          <p:cNvSpPr txBox="1">
            <a:spLocks/>
          </p:cNvSpPr>
          <p:nvPr/>
        </p:nvSpPr>
        <p:spPr>
          <a:xfrm>
            <a:off x="2052184" y="4373711"/>
            <a:ext cx="5386243" cy="584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LD-pruning (only independent SNPs)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20024"/>
              </p:ext>
            </p:extLst>
          </p:nvPr>
        </p:nvGraphicFramePr>
        <p:xfrm>
          <a:off x="1697305" y="5155396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indep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50 5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2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indep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-pairwise 50 5 0.2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indep-pairphase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50 5 0.2</a:t>
                      </a:r>
                      <a:endParaRPr lang="en-US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7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4198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Stretching the PLINK muscle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526013" y="1103804"/>
            <a:ext cx="6400537" cy="7269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GB" dirty="0" smtClean="0"/>
              <a:t>Exercise 3 : Stretching the </a:t>
            </a:r>
            <a:r>
              <a:rPr lang="en-GB" smtClean="0"/>
              <a:t>PLINK muscle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/>
              <a:t>In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Workshop_data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/Lecture2/Exercise3</a:t>
            </a:r>
            <a:endParaRPr lang="en-US" sz="2800" dirty="0" smtClean="0"/>
          </a:p>
          <a:p>
            <a:pPr marL="685800" lvl="1">
              <a:buFont typeface="Arial" charset="0"/>
              <a:buChar char="•"/>
            </a:pPr>
            <a:r>
              <a:rPr lang="en-GB" sz="2400" dirty="0" smtClean="0"/>
              <a:t>How many </a:t>
            </a:r>
            <a:r>
              <a:rPr lang="en-GB" sz="2400" dirty="0"/>
              <a:t>common (MAF&gt;5</a:t>
            </a:r>
            <a:r>
              <a:rPr lang="en-GB" sz="2400" dirty="0" smtClean="0"/>
              <a:t>%) variants are there on chromosome 11 in the `cohort1` dataset?</a:t>
            </a:r>
          </a:p>
          <a:p>
            <a:pPr marL="685800" lvl="1">
              <a:buFont typeface="Arial" charset="0"/>
              <a:buChar char="•"/>
            </a:pPr>
            <a:r>
              <a:rPr lang="en-GB" sz="2400" dirty="0" smtClean="0"/>
              <a:t>How many variants are in LD (r2&gt;0.4) with </a:t>
            </a:r>
            <a:r>
              <a:rPr lang="fi-FI" sz="2400" dirty="0" smtClean="0"/>
              <a:t>21:28759840 on </a:t>
            </a:r>
            <a:r>
              <a:rPr lang="fi-FI" sz="2400" dirty="0" err="1" smtClean="0"/>
              <a:t>chromosome</a:t>
            </a:r>
            <a:r>
              <a:rPr lang="fi-FI" sz="2400" dirty="0" smtClean="0"/>
              <a:t> 21 in a 1Mbp </a:t>
            </a:r>
            <a:r>
              <a:rPr lang="fi-FI" sz="2400" dirty="0" err="1" smtClean="0"/>
              <a:t>window</a:t>
            </a:r>
            <a:r>
              <a:rPr lang="fi-FI" sz="2400" dirty="0" smtClean="0"/>
              <a:t>?</a:t>
            </a: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47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Genotyping data calling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54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4198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Stretching the PLINK muscle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526013" y="1103804"/>
            <a:ext cx="6400537" cy="7269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GB" dirty="0" smtClean="0"/>
              <a:t>Exercise 3 : Stretching the PLINK muscle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460375" y="4404087"/>
            <a:ext cx="8229600" cy="13305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plink --bed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cohort1.bed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bim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cohort1.bim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--fam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cohort1.fam --r2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ld-snp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21:28759840 --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-window-kb 1000000 --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-window 1000000 -ld-window-r2 0.4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60375" y="5796240"/>
            <a:ext cx="8229600" cy="5523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–l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plink.ld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460375" y="1892350"/>
            <a:ext cx="8229600" cy="8413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plink 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bfile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cohort1 --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maf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0.05 --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11 --out chr11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460375" y="2821508"/>
            <a:ext cx="8229600" cy="5523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–l chr11.bim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Intensities: what intensities?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142" y="30480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26" y="1830704"/>
            <a:ext cx="4956098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532881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Intensities: the good and </a:t>
            </a:r>
            <a:r>
              <a:rPr lang="en-GB" smtClean="0"/>
              <a:t>the bad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43" y="1975697"/>
            <a:ext cx="7620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Genotyping </a:t>
            </a:r>
            <a:r>
              <a:rPr lang="en-US" sz="4400" smtClean="0"/>
              <a:t>data storage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6122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26674</TotalTime>
  <Words>1997</Words>
  <Application>Microsoft Macintosh PowerPoint</Application>
  <PresentationFormat>On-screen Show (4:3)</PresentationFormat>
  <Paragraphs>388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.AppleSystemUIFont</vt:lpstr>
      <vt:lpstr>Calibri</vt:lpstr>
      <vt:lpstr>Cambria Math</vt:lpstr>
      <vt:lpstr>Consolas</vt:lpstr>
      <vt:lpstr>Gill Sans Light</vt:lpstr>
      <vt:lpstr>Gill Sans MT</vt:lpstr>
      <vt:lpstr>Krungthep</vt:lpstr>
      <vt:lpstr>Montserrat Ultra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WTSI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Prins</dc:creator>
  <cp:lastModifiedBy>A. Gilly</cp:lastModifiedBy>
  <cp:revision>270</cp:revision>
  <dcterms:created xsi:type="dcterms:W3CDTF">2015-09-28T10:24:02Z</dcterms:created>
  <dcterms:modified xsi:type="dcterms:W3CDTF">2017-05-28T13:17:37Z</dcterms:modified>
</cp:coreProperties>
</file>